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36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08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316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302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89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924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886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64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633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112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013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564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34A9-7729-480B-B450-30FD05917F26}" type="datetimeFigureOut">
              <a:rPr kumimoji="1" lang="ja-JP" altLang="en-US" smtClean="0"/>
              <a:t>2020/1/9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5A6E3-2E79-41B4-AF25-9E512F562D4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92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xmlns="" id="{52DE68EC-E1CD-4ACB-8654-2D067DC0E7DB}"/>
              </a:ext>
            </a:extLst>
          </p:cNvPr>
          <p:cNvGrpSpPr/>
          <p:nvPr/>
        </p:nvGrpSpPr>
        <p:grpSpPr>
          <a:xfrm>
            <a:off x="153926" y="148570"/>
            <a:ext cx="8954578" cy="6480720"/>
            <a:chOff x="9910" y="148570"/>
            <a:chExt cx="8954578" cy="6480720"/>
          </a:xfrm>
        </p:grpSpPr>
        <p:sp>
          <p:nvSpPr>
            <p:cNvPr id="13" name="正方形/長方形 12"/>
            <p:cNvSpPr/>
            <p:nvPr/>
          </p:nvSpPr>
          <p:spPr>
            <a:xfrm>
              <a:off x="2698511" y="724633"/>
              <a:ext cx="3591195" cy="40133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447149" y="148570"/>
              <a:ext cx="45731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/>
                <a:t>学会</a:t>
              </a:r>
              <a:r>
                <a:rPr lang="en-US" altLang="ja-JP" sz="2000" b="1" dirty="0"/>
                <a:t>AI</a:t>
              </a:r>
              <a:r>
                <a:rPr lang="ja-JP" altLang="en-US" sz="2000" b="1" dirty="0"/>
                <a:t>推薦研究の審議・決定手順：内規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770519" y="796642"/>
              <a:ext cx="3421045" cy="38164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prstClr val="black"/>
                  </a:solidFill>
                </a:rPr>
                <a:t>救急ＡＩ研究活性化特別委員会</a:t>
              </a:r>
            </a:p>
            <a:p>
              <a:r>
                <a:rPr kumimoji="1" lang="ja-JP" altLang="en-US" sz="1600" dirty="0"/>
                <a:t>委員会として</a:t>
              </a:r>
              <a:r>
                <a:rPr lang="ja-JP" altLang="en-US" sz="1600" dirty="0"/>
                <a:t>学会ＡＩ推薦研究としての意義と研究方法等について審議</a:t>
              </a:r>
              <a:r>
                <a:rPr kumimoji="1" lang="ja-JP" altLang="en-US" sz="1600" dirty="0"/>
                <a:t>する。</a:t>
              </a:r>
              <a:r>
                <a:rPr lang="ja-JP" altLang="en-US" sz="1600" dirty="0"/>
                <a:t>その上で、</a:t>
              </a:r>
              <a:r>
                <a:rPr lang="ja-JP" altLang="en-US" sz="1600" dirty="0">
                  <a:solidFill>
                    <a:prstClr val="black"/>
                  </a:solidFill>
                </a:rPr>
                <a:t>委員長は担当理事および委員の了解を得て、申請者に返答する。（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次審査に相当。必要を認めればコメント付記）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1600" dirty="0">
                  <a:solidFill>
                    <a:prstClr val="black"/>
                  </a:solidFill>
                </a:rPr>
                <a:t>（１）当該企画申請書の受理連絡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1600" dirty="0">
                  <a:solidFill>
                    <a:prstClr val="black"/>
                  </a:solidFill>
                </a:rPr>
                <a:t>（２）当該企画内容の再検討要請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1600" dirty="0">
                  <a:solidFill>
                    <a:prstClr val="black"/>
                  </a:solidFill>
                </a:rPr>
                <a:t>（３）企画申請書の不受理</a:t>
              </a:r>
              <a:endParaRPr lang="en-US" altLang="ja-JP" sz="1600" dirty="0"/>
            </a:p>
            <a:p>
              <a:endParaRPr lang="en-US" altLang="ja-JP" sz="1600" dirty="0"/>
            </a:p>
            <a:p>
              <a:r>
                <a:rPr lang="ja-JP" altLang="en-US" sz="1600" dirty="0"/>
                <a:t>さらに申請書を受理した研究について、</a:t>
              </a:r>
              <a:endParaRPr lang="en-US" altLang="ja-JP" sz="1600" dirty="0"/>
            </a:p>
            <a:p>
              <a:r>
                <a:rPr lang="ja-JP" altLang="en-US" sz="1600" dirty="0">
                  <a:solidFill>
                    <a:prstClr val="black"/>
                  </a:solidFill>
                </a:rPr>
                <a:t>（１）推薦研究として理事会に上申する。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1600" dirty="0">
                  <a:solidFill>
                    <a:prstClr val="black"/>
                  </a:solidFill>
                </a:rPr>
                <a:t>（２）推薦研究として上申しない。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1600" dirty="0">
                  <a:solidFill>
                    <a:prstClr val="black"/>
                  </a:solidFill>
                </a:rPr>
                <a:t>いずれかの回答を再度申請者に行う。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530680" y="1313473"/>
              <a:ext cx="677108" cy="132343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dirty="0"/>
                <a:t>理事会</a:t>
              </a:r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6263572" y="739979"/>
              <a:ext cx="1224136" cy="1680909"/>
              <a:chOff x="6732240" y="1052736"/>
              <a:chExt cx="1224136" cy="1680909"/>
            </a:xfrm>
          </p:grpSpPr>
          <p:sp>
            <p:nvSpPr>
              <p:cNvPr id="18" name="右矢印 17"/>
              <p:cNvSpPr/>
              <p:nvPr/>
            </p:nvSpPr>
            <p:spPr>
              <a:xfrm>
                <a:off x="6732240" y="2241539"/>
                <a:ext cx="1224136" cy="380028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7164288" y="1052736"/>
                <a:ext cx="461665" cy="168090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dirty="0"/>
                  <a:t>代表理事に報告</a:t>
                </a: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3743292" y="3945006"/>
              <a:ext cx="4682102" cy="1523202"/>
              <a:chOff x="4431466" y="4593078"/>
              <a:chExt cx="4682102" cy="1523202"/>
            </a:xfrm>
          </p:grpSpPr>
          <p:sp>
            <p:nvSpPr>
              <p:cNvPr id="22" name="テキスト ボックス 21"/>
              <p:cNvSpPr txBox="1"/>
              <p:nvPr/>
            </p:nvSpPr>
            <p:spPr>
              <a:xfrm>
                <a:off x="4431466" y="5469949"/>
                <a:ext cx="4682102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/>
                  <a:t>申請した研究グループに</a:t>
                </a:r>
                <a:endParaRPr lang="en-US" altLang="ja-JP" dirty="0"/>
              </a:p>
              <a:p>
                <a:pPr algn="ctr"/>
                <a:r>
                  <a:rPr lang="ja-JP" altLang="en-US" dirty="0"/>
                  <a:t>学会ＡＩ推薦研究としての可否</a:t>
                </a:r>
                <a:r>
                  <a:rPr kumimoji="1" lang="ja-JP" altLang="en-US" dirty="0"/>
                  <a:t>審議結果を通知</a:t>
                </a:r>
              </a:p>
            </p:txBody>
          </p:sp>
          <p:sp>
            <p:nvSpPr>
              <p:cNvPr id="23" name="右矢印 22"/>
              <p:cNvSpPr/>
              <p:nvPr/>
            </p:nvSpPr>
            <p:spPr>
              <a:xfrm rot="5400000">
                <a:off x="7239819" y="4805577"/>
                <a:ext cx="860530" cy="435531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" name="テキスト ボックス 18"/>
            <p:cNvSpPr txBox="1"/>
            <p:nvPr/>
          </p:nvSpPr>
          <p:spPr>
            <a:xfrm>
              <a:off x="6407500" y="2668850"/>
              <a:ext cx="2416046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代表理事は、学会推奨</a:t>
              </a:r>
              <a:endParaRPr lang="en-US" altLang="ja-JP" dirty="0"/>
            </a:p>
            <a:p>
              <a:r>
                <a:rPr kumimoji="1" lang="ja-JP" altLang="en-US" dirty="0"/>
                <a:t>研究</a:t>
              </a:r>
              <a:r>
                <a:rPr lang="ja-JP" altLang="en-US" dirty="0"/>
                <a:t>としての</a:t>
              </a:r>
              <a:r>
                <a:rPr kumimoji="1" lang="ja-JP" altLang="en-US" dirty="0"/>
                <a:t>可否を</a:t>
              </a:r>
              <a:endParaRPr kumimoji="1" lang="en-US" altLang="ja-JP" dirty="0"/>
            </a:p>
            <a:p>
              <a:r>
                <a:rPr kumimoji="1" lang="ja-JP" altLang="en-US" dirty="0"/>
                <a:t>（</a:t>
              </a:r>
              <a:r>
                <a:rPr lang="ja-JP" altLang="en-US" dirty="0"/>
                <a:t>予算措置は不要）</a:t>
              </a:r>
              <a:endParaRPr lang="en-US" altLang="ja-JP" dirty="0"/>
            </a:p>
            <a:p>
              <a:r>
                <a:rPr lang="ja-JP" altLang="en-US" dirty="0"/>
                <a:t>理事会で</a:t>
              </a:r>
              <a:r>
                <a:rPr kumimoji="1" lang="ja-JP" altLang="en-US" dirty="0"/>
                <a:t>審議に諮る</a:t>
              </a:r>
              <a:endParaRPr kumimoji="1" lang="en-US" altLang="ja-JP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xmlns="" id="{DC537103-496E-4AC9-8CA9-C9B705A986FF}"/>
                </a:ext>
              </a:extLst>
            </p:cNvPr>
            <p:cNvSpPr txBox="1"/>
            <p:nvPr/>
          </p:nvSpPr>
          <p:spPr>
            <a:xfrm>
              <a:off x="9910" y="756320"/>
              <a:ext cx="1569660" cy="41128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ja-JP" altLang="en-US" dirty="0">
                  <a:solidFill>
                    <a:prstClr val="black"/>
                  </a:solidFill>
                </a:rPr>
                <a:t>ＡＩ研究グループ</a:t>
              </a:r>
              <a:endParaRPr lang="en-US" altLang="ja-JP" dirty="0">
                <a:solidFill>
                  <a:prstClr val="black"/>
                </a:solidFill>
              </a:endParaRPr>
            </a:p>
            <a:p>
              <a:r>
                <a:rPr lang="ja-JP" altLang="en-US" dirty="0">
                  <a:solidFill>
                    <a:prstClr val="black"/>
                  </a:solidFill>
                </a:rPr>
                <a:t>研究の代表</a:t>
              </a:r>
              <a:r>
                <a:rPr lang="ja-JP" altLang="en-US" dirty="0"/>
                <a:t>は正会員で、メンバーの半数以上が正会員</a:t>
              </a:r>
              <a:r>
                <a:rPr lang="ja-JP" altLang="en-US" dirty="0">
                  <a:solidFill>
                    <a:prstClr val="black"/>
                  </a:solidFill>
                </a:rPr>
                <a:t>とする。また企業の研究員が　研究グループの一員であることを認める。</a:t>
              </a:r>
              <a:endParaRPr lang="en-US" altLang="ja-JP" dirty="0">
                <a:solidFill>
                  <a:prstClr val="black"/>
                </a:solidFill>
              </a:endParaRPr>
            </a:p>
          </p:txBody>
        </p:sp>
        <p:sp>
          <p:nvSpPr>
            <p:cNvPr id="2" name="矢印: 右 1">
              <a:extLst>
                <a:ext uri="{FF2B5EF4-FFF2-40B4-BE49-F238E27FC236}">
                  <a16:creationId xmlns:a16="http://schemas.microsoft.com/office/drawing/2014/main" xmlns="" id="{49A152CB-0638-45CC-A443-3EB83975D968}"/>
                </a:ext>
              </a:extLst>
            </p:cNvPr>
            <p:cNvSpPr/>
            <p:nvPr/>
          </p:nvSpPr>
          <p:spPr>
            <a:xfrm>
              <a:off x="1622542" y="1916832"/>
              <a:ext cx="1040630" cy="31997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xmlns="" id="{C6A5D66B-37EC-414E-BEA7-F2482A5E8C6F}"/>
                </a:ext>
              </a:extLst>
            </p:cNvPr>
            <p:cNvSpPr txBox="1"/>
            <p:nvPr/>
          </p:nvSpPr>
          <p:spPr>
            <a:xfrm>
              <a:off x="1871084" y="726420"/>
              <a:ext cx="461665" cy="39267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</a:rPr>
                <a:t>救急医学会ＡＩ推薦研究申請</a:t>
              </a:r>
              <a:r>
                <a:rPr lang="ja-JP" altLang="en-US" dirty="0"/>
                <a:t>書を提出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xmlns="" id="{7E458121-3A04-4CEF-9A07-D97F3A74538A}"/>
                </a:ext>
              </a:extLst>
            </p:cNvPr>
            <p:cNvSpPr txBox="1"/>
            <p:nvPr/>
          </p:nvSpPr>
          <p:spPr>
            <a:xfrm>
              <a:off x="1078996" y="5552072"/>
              <a:ext cx="788549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/>
                <a:t>・ </a:t>
              </a:r>
              <a:r>
                <a:rPr lang="ja-JP" altLang="en-US" sz="1600" dirty="0"/>
                <a:t>委員会は研究申請</a:t>
              </a:r>
              <a:r>
                <a:rPr kumimoji="1" lang="ja-JP" altLang="en-US" sz="1600" dirty="0"/>
                <a:t>書等の書式を定める。</a:t>
              </a:r>
              <a:r>
                <a:rPr lang="ja-JP" altLang="en-US" sz="1600" dirty="0"/>
                <a:t>申請書の提出数やその取扱い結果は、</a:t>
              </a:r>
              <a:endParaRPr lang="en-US" altLang="ja-JP" sz="1600" dirty="0"/>
            </a:p>
            <a:p>
              <a:r>
                <a:rPr lang="ja-JP" altLang="en-US" sz="1600" dirty="0"/>
                <a:t>　委員会報告として理事会に提出する。</a:t>
              </a:r>
              <a:endParaRPr kumimoji="1" lang="en-US" altLang="ja-JP" sz="1600" dirty="0"/>
            </a:p>
            <a:p>
              <a:r>
                <a:rPr kumimoji="1" lang="ja-JP" altLang="en-US" sz="1600" dirty="0"/>
                <a:t>・ </a:t>
              </a:r>
              <a:r>
                <a:rPr lang="ja-JP" altLang="en-US" sz="1600" dirty="0"/>
                <a:t>救急ＡＩ研究活性化</a:t>
              </a:r>
              <a:r>
                <a:rPr kumimoji="1" lang="ja-JP" altLang="en-US" sz="1600" dirty="0"/>
                <a:t>特別委員会の委員長・委員も企画</a:t>
              </a:r>
              <a:r>
                <a:rPr lang="ja-JP" altLang="en-US" sz="1600" dirty="0"/>
                <a:t>申請</a:t>
              </a:r>
              <a:r>
                <a:rPr kumimoji="1" lang="ja-JP" altLang="en-US" sz="1600" dirty="0"/>
                <a:t>書の</a:t>
              </a:r>
              <a:r>
                <a:rPr lang="ja-JP" altLang="en-US" sz="1600" dirty="0"/>
                <a:t>提出メンバーとなることを</a:t>
              </a:r>
              <a:endParaRPr lang="en-US" altLang="ja-JP" sz="1600" dirty="0"/>
            </a:p>
            <a:p>
              <a:r>
                <a:rPr lang="ja-JP" altLang="en-US" sz="1600" dirty="0"/>
                <a:t>　可とする。</a:t>
              </a:r>
              <a:endParaRPr kumimoji="1" lang="en-US" altLang="ja-JP" sz="1600" dirty="0"/>
            </a:p>
          </p:txBody>
        </p:sp>
        <p:sp>
          <p:nvSpPr>
            <p:cNvPr id="3" name="フローチャート: 処理 2">
              <a:extLst>
                <a:ext uri="{FF2B5EF4-FFF2-40B4-BE49-F238E27FC236}">
                  <a16:creationId xmlns:a16="http://schemas.microsoft.com/office/drawing/2014/main" xmlns="" id="{C14E4626-9D7B-440C-A78F-2F53D3F37866}"/>
                </a:ext>
              </a:extLst>
            </p:cNvPr>
            <p:cNvSpPr/>
            <p:nvPr/>
          </p:nvSpPr>
          <p:spPr>
            <a:xfrm>
              <a:off x="789382" y="5235341"/>
              <a:ext cx="2953910" cy="154215"/>
            </a:xfrm>
            <a:prstGeom prst="flowChartProcess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矢印: 上 3">
              <a:extLst>
                <a:ext uri="{FF2B5EF4-FFF2-40B4-BE49-F238E27FC236}">
                  <a16:creationId xmlns:a16="http://schemas.microsoft.com/office/drawing/2014/main" xmlns="" id="{9D8741F3-004E-4D83-9C41-CB8C28A66546}"/>
                </a:ext>
              </a:extLst>
            </p:cNvPr>
            <p:cNvSpPr/>
            <p:nvPr/>
          </p:nvSpPr>
          <p:spPr>
            <a:xfrm>
              <a:off x="646948" y="4875302"/>
              <a:ext cx="432048" cy="514254"/>
            </a:xfrm>
            <a:prstGeom prst="up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439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238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TETSUO</dc:creator>
  <cp:lastModifiedBy>齋藤 大蔵</cp:lastModifiedBy>
  <cp:revision>67</cp:revision>
  <dcterms:created xsi:type="dcterms:W3CDTF">2013-10-06T02:31:28Z</dcterms:created>
  <dcterms:modified xsi:type="dcterms:W3CDTF">2020-01-09T07:26:28Z</dcterms:modified>
</cp:coreProperties>
</file>